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5113000" cy="21374100"/>
  <p:notesSz cx="6858000" cy="9144000"/>
  <p:embeddedFontLst>
    <p:embeddedFont>
      <p:font typeface="Helvetica World" panose="020B0604020202020204" charset="-128"/>
      <p:regular r:id="rId6"/>
    </p:embeddedFont>
    <p:embeddedFont>
      <p:font typeface="Helvetica World Bold" panose="020B0604020202020204" charset="-128"/>
      <p:regular r:id="rId7"/>
    </p:embeddedFont>
    <p:embeddedFont>
      <p:font typeface="Canva Sans" panose="020B0604020202020204" charset="0"/>
      <p:regular r:id="rId8"/>
    </p:embeddedFont>
    <p:embeddedFont>
      <p:font typeface="Canva Sans 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9630" autoAdjust="0"/>
  </p:normalViewPr>
  <p:slideViewPr>
    <p:cSldViewPr>
      <p:cViewPr varScale="1">
        <p:scale>
          <a:sx n="16" d="100"/>
          <a:sy n="16" d="100"/>
        </p:scale>
        <p:origin x="24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1.jpe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371" y="0"/>
            <a:ext cx="15070629" cy="10820767"/>
            <a:chOff x="-91469" y="-377032"/>
            <a:chExt cx="20094171" cy="13908708"/>
          </a:xfrm>
        </p:grpSpPr>
        <p:sp>
          <p:nvSpPr>
            <p:cNvPr id="3" name="Freeform 3"/>
            <p:cNvSpPr/>
            <p:nvPr/>
          </p:nvSpPr>
          <p:spPr>
            <a:xfrm>
              <a:off x="-91469" y="-377032"/>
              <a:ext cx="20094171" cy="13908708"/>
            </a:xfrm>
            <a:custGeom>
              <a:avLst/>
              <a:gdLst/>
              <a:ahLst/>
              <a:cxnLst/>
              <a:rect l="l" t="t" r="r" b="b"/>
              <a:pathLst>
                <a:path w="20094171" h="13908708">
                  <a:moveTo>
                    <a:pt x="0" y="0"/>
                  </a:moveTo>
                  <a:lnTo>
                    <a:pt x="20094171" y="0"/>
                  </a:lnTo>
                  <a:lnTo>
                    <a:pt x="20094171" y="13908708"/>
                  </a:lnTo>
                  <a:lnTo>
                    <a:pt x="0" y="13908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57" b="-1257"/>
              </a:stretch>
            </a:blipFill>
          </p:spPr>
          <p:txBody>
            <a:bodyPr/>
            <a:lstStyle/>
            <a:p>
              <a:endParaRPr lang="fi-FI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57588" y="0"/>
              <a:ext cx="5408447" cy="5410369"/>
            </a:xfrm>
            <a:custGeom>
              <a:avLst/>
              <a:gdLst/>
              <a:ahLst/>
              <a:cxnLst/>
              <a:rect l="l" t="t" r="r" b="b"/>
              <a:pathLst>
                <a:path w="5408447" h="5410369">
                  <a:moveTo>
                    <a:pt x="0" y="0"/>
                  </a:moveTo>
                  <a:lnTo>
                    <a:pt x="5408447" y="0"/>
                  </a:lnTo>
                  <a:lnTo>
                    <a:pt x="5408447" y="5410369"/>
                  </a:lnTo>
                  <a:lnTo>
                    <a:pt x="0" y="5410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8" t="-1241" r="-2848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6606" y="16111575"/>
            <a:ext cx="14815967" cy="5007898"/>
            <a:chOff x="0" y="0"/>
            <a:chExt cx="19754622" cy="6677198"/>
          </a:xfrm>
        </p:grpSpPr>
        <p:sp>
          <p:nvSpPr>
            <p:cNvPr id="19" name="Freeform 19"/>
            <p:cNvSpPr/>
            <p:nvPr/>
          </p:nvSpPr>
          <p:spPr>
            <a:xfrm>
              <a:off x="0" y="61203"/>
              <a:ext cx="9717912" cy="6615995"/>
            </a:xfrm>
            <a:custGeom>
              <a:avLst/>
              <a:gdLst/>
              <a:ahLst/>
              <a:cxnLst/>
              <a:rect l="l" t="t" r="r" b="b"/>
              <a:pathLst>
                <a:path w="9717912" h="6615995">
                  <a:moveTo>
                    <a:pt x="0" y="0"/>
                  </a:moveTo>
                  <a:lnTo>
                    <a:pt x="9717912" y="0"/>
                  </a:lnTo>
                  <a:lnTo>
                    <a:pt x="9717912" y="6615995"/>
                  </a:lnTo>
                  <a:lnTo>
                    <a:pt x="0" y="6615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608" b="-608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9993984" y="0"/>
              <a:ext cx="9760638" cy="6615995"/>
            </a:xfrm>
            <a:custGeom>
              <a:avLst/>
              <a:gdLst/>
              <a:ahLst/>
              <a:cxnLst/>
              <a:rect l="l" t="t" r="r" b="b"/>
              <a:pathLst>
                <a:path w="9760638" h="6615995">
                  <a:moveTo>
                    <a:pt x="0" y="0"/>
                  </a:moveTo>
                  <a:lnTo>
                    <a:pt x="9760638" y="0"/>
                  </a:lnTo>
                  <a:lnTo>
                    <a:pt x="9760638" y="6615995"/>
                  </a:lnTo>
                  <a:lnTo>
                    <a:pt x="0" y="6615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831" b="-831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0767972" y="482488"/>
              <a:ext cx="8539972" cy="2376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87"/>
                </a:lnSpc>
              </a:pPr>
              <a:r>
                <a:rPr lang="en-US" sz="5348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Online workshops -April to May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993984" y="3307998"/>
              <a:ext cx="9760638" cy="1197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87"/>
                </a:lnSpc>
              </a:pPr>
              <a:r>
                <a:rPr lang="en-US" sz="5348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Helsinki event week: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9899" y="754553"/>
              <a:ext cx="8714906" cy="436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How You Will Grow?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9899" y="2030238"/>
              <a:ext cx="9258013" cy="3151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Design thinking</a:t>
              </a:r>
            </a:p>
            <a:p>
              <a:pPr algn="ctr">
                <a:lnSpc>
                  <a:spcPts val="2029"/>
                </a:lnSpc>
              </a:pPr>
              <a:endParaRPr lang="en-US" sz="3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029"/>
                </a:lnSpc>
              </a:pPr>
              <a:endParaRPr lang="en-US" sz="3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02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Real world challenges</a:t>
              </a:r>
            </a:p>
            <a:p>
              <a:pPr algn="ctr">
                <a:lnSpc>
                  <a:spcPts val="2029"/>
                </a:lnSpc>
              </a:pPr>
              <a:endParaRPr lang="en-US" sz="3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029"/>
                </a:lnSpc>
              </a:pPr>
              <a:endParaRPr lang="en-US" sz="3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02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International experience and </a:t>
              </a:r>
            </a:p>
            <a:p>
              <a:pPr algn="ctr">
                <a:lnSpc>
                  <a:spcPts val="2029"/>
                </a:lnSpc>
              </a:pPr>
              <a:endParaRPr lang="en-US" sz="3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02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friends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604317" y="4134635"/>
              <a:ext cx="8703628" cy="1316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</a:pPr>
              <a:endParaRPr lang="en-US" sz="32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507"/>
                </a:lnSpc>
              </a:pPr>
              <a:endParaRPr lang="en-US" sz="32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507"/>
                </a:lnSpc>
              </a:pPr>
              <a:r>
                <a:rPr lang="en-US" sz="320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May 4th to May 8th, 2026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79845" y="10966650"/>
            <a:ext cx="112052" cy="59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1"/>
              </a:lnSpc>
            </a:pPr>
            <a:r>
              <a:rPr lang="en-US" sz="3111">
                <a:solidFill>
                  <a:srgbClr val="231F2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29453" y="10910861"/>
            <a:ext cx="15070629" cy="4069067"/>
            <a:chOff x="-78304" y="-314325"/>
            <a:chExt cx="20094171" cy="5425424"/>
          </a:xfrm>
        </p:grpSpPr>
        <p:sp>
          <p:nvSpPr>
            <p:cNvPr id="28" name="TextBox 28"/>
            <p:cNvSpPr txBox="1"/>
            <p:nvPr/>
          </p:nvSpPr>
          <p:spPr>
            <a:xfrm>
              <a:off x="1168170" y="-314325"/>
              <a:ext cx="17757831" cy="1817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82"/>
                </a:lnSpc>
              </a:pPr>
              <a:r>
                <a:rPr lang="en-US" sz="6788" b="1" dirty="0">
                  <a:gradFill>
                    <a:gsLst>
                      <a:gs pos="0">
                        <a:srgbClr val="65C29B">
                          <a:alpha val="100000"/>
                        </a:srgbClr>
                      </a:gs>
                      <a:gs pos="100000">
                        <a:srgbClr val="7435AC">
                          <a:alpha val="100000"/>
                        </a:srgbClr>
                      </a:gs>
                    </a:gsLst>
                    <a:lin ang="0"/>
                  </a:gra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U!REKA CHANGE AGENTS 2026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-78304" y="2589212"/>
              <a:ext cx="20094171" cy="2521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3"/>
                </a:lnSpc>
              </a:pPr>
              <a:r>
                <a:rPr lang="en-US" sz="6000" b="1" dirty="0">
                  <a:gradFill>
                    <a:gsLst>
                      <a:gs pos="0">
                        <a:srgbClr val="65C29B">
                          <a:alpha val="100000"/>
                        </a:srgbClr>
                      </a:gs>
                      <a:gs pos="100000">
                        <a:srgbClr val="7435AC">
                          <a:alpha val="100000"/>
                        </a:srgbClr>
                      </a:gs>
                    </a:gsLst>
                    <a:lin ang="0"/>
                  </a:gradFill>
                  <a:latin typeface="Canva Sans Bold"/>
                  <a:ea typeface="Canva Sans Bold"/>
                  <a:cs typeface="Canva Sans Bold"/>
                  <a:sym typeface="Canva Sans Bold"/>
                </a:rPr>
                <a:t>Challenge: </a:t>
              </a:r>
            </a:p>
            <a:p>
              <a:pPr algn="ctr">
                <a:lnSpc>
                  <a:spcPts val="4763"/>
                </a:lnSpc>
              </a:pPr>
              <a:endParaRPr lang="en-US" sz="6000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ctr">
                <a:lnSpc>
                  <a:spcPts val="4763"/>
                </a:lnSpc>
              </a:pPr>
              <a:r>
                <a:rPr lang="en-US" sz="6000" b="1" dirty="0">
                  <a:gradFill>
                    <a:gsLst>
                      <a:gs pos="0">
                        <a:srgbClr val="65C29B">
                          <a:alpha val="100000"/>
                        </a:srgbClr>
                      </a:gs>
                      <a:gs pos="100000">
                        <a:srgbClr val="7435AC">
                          <a:alpha val="100000"/>
                        </a:srgbClr>
                      </a:gs>
                    </a:gsLst>
                    <a:lin ang="0"/>
                  </a:gradFill>
                  <a:latin typeface="Canva Sans Bold"/>
                  <a:ea typeface="Canva Sans Bold"/>
                  <a:cs typeface="Canva Sans Bold"/>
                  <a:sym typeface="Canva Sans Bold"/>
                </a:rPr>
                <a:t>Inclusive Climate Action </a:t>
              </a:r>
            </a:p>
          </p:txBody>
        </p:sp>
      </p:grpSp>
      <p:pic>
        <p:nvPicPr>
          <p:cNvPr id="1026" name="Picture 2" descr="U!REAKA logo">
            <a:extLst>
              <a:ext uri="{FF2B5EF4-FFF2-40B4-BE49-F238E27FC236}">
                <a16:creationId xmlns:a16="http://schemas.microsoft.com/office/drawing/2014/main" id="{563CDD9F-6399-DC40-9750-793B60ED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" y="122572"/>
            <a:ext cx="4025907" cy="15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336152" y="15386467"/>
            <a:ext cx="14485988" cy="5687938"/>
            <a:chOff x="0" y="0"/>
            <a:chExt cx="2034554" cy="6879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34554" cy="687977"/>
            </a:xfrm>
            <a:custGeom>
              <a:avLst/>
              <a:gdLst/>
              <a:ahLst/>
              <a:cxnLst/>
              <a:rect l="l" t="t" r="r" b="b"/>
              <a:pathLst>
                <a:path w="2034554" h="687977">
                  <a:moveTo>
                    <a:pt x="15353" y="0"/>
                  </a:moveTo>
                  <a:lnTo>
                    <a:pt x="2019201" y="0"/>
                  </a:lnTo>
                  <a:cubicBezTo>
                    <a:pt x="2027680" y="0"/>
                    <a:pt x="2034554" y="6874"/>
                    <a:pt x="2034554" y="15353"/>
                  </a:cubicBezTo>
                  <a:lnTo>
                    <a:pt x="2034554" y="672623"/>
                  </a:lnTo>
                  <a:cubicBezTo>
                    <a:pt x="2034554" y="676695"/>
                    <a:pt x="2032936" y="680600"/>
                    <a:pt x="2030057" y="683480"/>
                  </a:cubicBezTo>
                  <a:cubicBezTo>
                    <a:pt x="2027178" y="686359"/>
                    <a:pt x="2023273" y="687977"/>
                    <a:pt x="2019201" y="687977"/>
                  </a:cubicBezTo>
                  <a:lnTo>
                    <a:pt x="15353" y="687977"/>
                  </a:lnTo>
                  <a:cubicBezTo>
                    <a:pt x="6874" y="687977"/>
                    <a:pt x="0" y="681103"/>
                    <a:pt x="0" y="672623"/>
                  </a:cubicBezTo>
                  <a:lnTo>
                    <a:pt x="0" y="15353"/>
                  </a:lnTo>
                  <a:cubicBezTo>
                    <a:pt x="0" y="11281"/>
                    <a:pt x="1618" y="7376"/>
                    <a:pt x="4497" y="4497"/>
                  </a:cubicBezTo>
                  <a:cubicBezTo>
                    <a:pt x="7376" y="1618"/>
                    <a:pt x="11281" y="0"/>
                    <a:pt x="15353" y="0"/>
                  </a:cubicBezTo>
                  <a:close/>
                </a:path>
              </a:pathLst>
            </a:custGeom>
            <a:solidFill>
              <a:srgbClr val="3F7E44">
                <a:alpha val="27843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71450"/>
              <a:ext cx="2034554" cy="859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1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36152" y="15939586"/>
            <a:ext cx="14485988" cy="4677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02"/>
              </a:lnSpc>
            </a:pPr>
            <a:r>
              <a:rPr lang="en-US" sz="5400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Helvetica World Bold"/>
                <a:ea typeface="Helvetica World Bold"/>
                <a:cs typeface="Helvetica World Bold"/>
                <a:sym typeface="Helvetica World Bold"/>
              </a:rPr>
              <a:t>Online workshops 14:00-16:00 EEST</a:t>
            </a:r>
          </a:p>
          <a:p>
            <a:pPr algn="ctr">
              <a:lnSpc>
                <a:spcPts val="9402"/>
              </a:lnSpc>
            </a:pPr>
            <a:r>
              <a:rPr lang="en-US" sz="5400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Helvetica World Bold"/>
                <a:ea typeface="Helvetica World Bold"/>
                <a:cs typeface="Helvetica World Bold"/>
                <a:sym typeface="Helvetica World Bold"/>
              </a:rPr>
              <a:t>April 7th, April 13th, April 20th and May 18th</a:t>
            </a:r>
          </a:p>
          <a:p>
            <a:pPr algn="ctr">
              <a:lnSpc>
                <a:spcPts val="9402"/>
              </a:lnSpc>
            </a:pPr>
            <a:r>
              <a:rPr lang="en-US" sz="5657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Helvetica World Bold"/>
                <a:ea typeface="Helvetica World Bold"/>
                <a:cs typeface="Helvetica World Bold"/>
                <a:sym typeface="Helvetica World Bold"/>
              </a:rPr>
              <a:t>Event week in Helsinki:</a:t>
            </a:r>
          </a:p>
          <a:p>
            <a:pPr algn="ctr">
              <a:lnSpc>
                <a:spcPts val="9402"/>
              </a:lnSpc>
            </a:pPr>
            <a:r>
              <a:rPr lang="en-US" sz="5657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Helvetica World Bold"/>
                <a:ea typeface="Helvetica World Bold"/>
                <a:cs typeface="Helvetica World Bold"/>
                <a:sym typeface="Helvetica World Bold"/>
              </a:rPr>
              <a:t>May 4th to May 8th, 2026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9845" y="10966650"/>
            <a:ext cx="112052" cy="59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1"/>
              </a:lnSpc>
            </a:pPr>
            <a:r>
              <a:rPr lang="en-US" sz="3111">
                <a:solidFill>
                  <a:srgbClr val="231F2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</a:p>
        </p:txBody>
      </p:sp>
      <p:sp>
        <p:nvSpPr>
          <p:cNvPr id="26" name="TextBox 24"/>
          <p:cNvSpPr txBox="1"/>
          <p:nvPr/>
        </p:nvSpPr>
        <p:spPr>
          <a:xfrm>
            <a:off x="785582" y="10746222"/>
            <a:ext cx="13318374" cy="136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82"/>
              </a:lnSpc>
            </a:pPr>
            <a:r>
              <a:rPr lang="en-US" sz="6788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Helvetica World Bold"/>
                <a:ea typeface="Helvetica World Bold"/>
                <a:cs typeface="Helvetica World Bold"/>
                <a:sym typeface="Helvetica World Bold"/>
              </a:rPr>
              <a:t>U!REKA CHANGE AGENTS 2026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A8BD91A3-7092-8DCE-799B-F1CF373320FC}"/>
              </a:ext>
            </a:extLst>
          </p:cNvPr>
          <p:cNvSpPr txBox="1"/>
          <p:nvPr/>
        </p:nvSpPr>
        <p:spPr>
          <a:xfrm>
            <a:off x="-90546" y="12786309"/>
            <a:ext cx="15070629" cy="189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6000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Canva Sans Bold"/>
                <a:ea typeface="Canva Sans Bold"/>
                <a:cs typeface="Canva Sans Bold"/>
                <a:sym typeface="Canva Sans Bold"/>
              </a:rPr>
              <a:t>Challenge: </a:t>
            </a:r>
          </a:p>
          <a:p>
            <a:pPr algn="ctr">
              <a:lnSpc>
                <a:spcPts val="4763"/>
              </a:lnSpc>
            </a:pPr>
            <a:endParaRPr lang="en-US" sz="6000" b="1" dirty="0">
              <a:gradFill>
                <a:gsLst>
                  <a:gs pos="0">
                    <a:srgbClr val="65C29B">
                      <a:alpha val="100000"/>
                    </a:srgbClr>
                  </a:gs>
                  <a:gs pos="100000">
                    <a:srgbClr val="7435AC">
                      <a:alpha val="100000"/>
                    </a:srgbClr>
                  </a:gs>
                </a:gsLst>
                <a:lin ang="0"/>
              </a:gra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4763"/>
              </a:lnSpc>
            </a:pPr>
            <a:r>
              <a:rPr lang="en-US" sz="6000" b="1" dirty="0">
                <a:gradFill>
                  <a:gsLst>
                    <a:gs pos="0">
                      <a:srgbClr val="65C29B">
                        <a:alpha val="100000"/>
                      </a:srgbClr>
                    </a:gs>
                    <a:gs pos="100000">
                      <a:srgbClr val="7435AC">
                        <a:alpha val="100000"/>
                      </a:srgbClr>
                    </a:gs>
                  </a:gsLst>
                  <a:lin ang="0"/>
                </a:gradFill>
                <a:latin typeface="Canva Sans Bold"/>
                <a:ea typeface="Canva Sans Bold"/>
                <a:cs typeface="Canva Sans Bold"/>
                <a:sym typeface="Canva Sans Bold"/>
              </a:rPr>
              <a:t>Inclusive Climate Action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C8B510E-DCD7-F77B-F4CD-2F0D4B82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5" y="-11754"/>
            <a:ext cx="15078075" cy="10820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81318B-F2F4-E7FF-FB7A-D5C8FE163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" y="0"/>
            <a:ext cx="4029075" cy="15811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5C29B">
                <a:alpha val="80000"/>
              </a:srgbClr>
            </a:gs>
            <a:gs pos="100000">
              <a:srgbClr val="4C006B">
                <a:alpha val="58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0767113" y="1627411"/>
            <a:ext cx="3899989" cy="693331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8745442"/>
            <a:ext cx="15088314" cy="2628658"/>
          </a:xfrm>
          <a:custGeom>
            <a:avLst/>
            <a:gdLst/>
            <a:ahLst/>
            <a:cxnLst/>
            <a:rect l="l" t="t" r="r" b="b"/>
            <a:pathLst>
              <a:path w="19534855" h="6496532">
                <a:moveTo>
                  <a:pt x="0" y="0"/>
                </a:moveTo>
                <a:lnTo>
                  <a:pt x="19534855" y="0"/>
                </a:lnTo>
                <a:lnTo>
                  <a:pt x="19534855" y="6496532"/>
                </a:lnTo>
                <a:lnTo>
                  <a:pt x="0" y="64965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80" t="-105168" b="-614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031" y="2774149"/>
            <a:ext cx="7795482" cy="1307437"/>
            <a:chOff x="-510456" y="0"/>
            <a:chExt cx="10393975" cy="1743249"/>
          </a:xfrm>
        </p:grpSpPr>
        <p:sp>
          <p:nvSpPr>
            <p:cNvPr id="5" name="Freeform 5"/>
            <p:cNvSpPr/>
            <p:nvPr/>
          </p:nvSpPr>
          <p:spPr>
            <a:xfrm>
              <a:off x="-510456" y="0"/>
              <a:ext cx="1725327" cy="1723509"/>
            </a:xfrm>
            <a:custGeom>
              <a:avLst/>
              <a:gdLst/>
              <a:ahLst/>
              <a:cxnLst/>
              <a:rect l="l" t="t" r="r" b="b"/>
              <a:pathLst>
                <a:path w="1214871" h="1458532">
                  <a:moveTo>
                    <a:pt x="0" y="0"/>
                  </a:moveTo>
                  <a:lnTo>
                    <a:pt x="1214871" y="0"/>
                  </a:lnTo>
                  <a:lnTo>
                    <a:pt x="1214871" y="1458532"/>
                  </a:lnTo>
                  <a:lnTo>
                    <a:pt x="0" y="1458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-2832" y="1193526"/>
              <a:ext cx="9886351" cy="549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00"/>
                </a:lnSpc>
              </a:pPr>
              <a:r>
                <a:rPr lang="en-US" sz="5190" dirty="0">
                  <a:solidFill>
                    <a:srgbClr val="231F2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       </a:t>
              </a:r>
              <a:r>
                <a:rPr lang="en-US" sz="5190" b="1" dirty="0">
                  <a:solidFill>
                    <a:srgbClr val="231F2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 Universities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759875" y="4351120"/>
            <a:ext cx="1543748" cy="833499"/>
          </a:xfrm>
          <a:custGeom>
            <a:avLst/>
            <a:gdLst/>
            <a:ahLst/>
            <a:cxnLst/>
            <a:rect l="l" t="t" r="r" b="b"/>
            <a:pathLst>
              <a:path w="1543748" h="833499">
                <a:moveTo>
                  <a:pt x="0" y="0"/>
                </a:moveTo>
                <a:lnTo>
                  <a:pt x="1543747" y="0"/>
                </a:lnTo>
                <a:lnTo>
                  <a:pt x="1543747" y="833499"/>
                </a:lnTo>
                <a:lnTo>
                  <a:pt x="0" y="833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98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71688" y="5440034"/>
            <a:ext cx="431934" cy="702613"/>
          </a:xfrm>
          <a:custGeom>
            <a:avLst/>
            <a:gdLst/>
            <a:ahLst/>
            <a:cxnLst/>
            <a:rect l="l" t="t" r="r" b="b"/>
            <a:pathLst>
              <a:path w="431934" h="702613">
                <a:moveTo>
                  <a:pt x="0" y="0"/>
                </a:moveTo>
                <a:lnTo>
                  <a:pt x="431934" y="0"/>
                </a:lnTo>
                <a:lnTo>
                  <a:pt x="431934" y="702613"/>
                </a:lnTo>
                <a:lnTo>
                  <a:pt x="0" y="702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6941" y="6442897"/>
            <a:ext cx="976682" cy="976682"/>
          </a:xfrm>
          <a:custGeom>
            <a:avLst/>
            <a:gdLst/>
            <a:ahLst/>
            <a:cxnLst/>
            <a:rect l="l" t="t" r="r" b="b"/>
            <a:pathLst>
              <a:path w="976682" h="976682">
                <a:moveTo>
                  <a:pt x="0" y="0"/>
                </a:moveTo>
                <a:lnTo>
                  <a:pt x="976681" y="0"/>
                </a:lnTo>
                <a:lnTo>
                  <a:pt x="976681" y="976682"/>
                </a:lnTo>
                <a:lnTo>
                  <a:pt x="0" y="976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 t="657" b="657"/>
          <a:stretch>
            <a:fillRect/>
          </a:stretch>
        </p:blipFill>
        <p:spPr>
          <a:xfrm>
            <a:off x="10767113" y="8778043"/>
            <a:ext cx="3899989" cy="68420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686" y="210789"/>
            <a:ext cx="15070629" cy="127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8"/>
              </a:lnSpc>
            </a:pPr>
            <a:r>
              <a:rPr lang="en-US" sz="74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U!REKA Change Agents 2025: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5908" y="7868315"/>
            <a:ext cx="9871852" cy="114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3"/>
              </a:lnSpc>
            </a:pPr>
            <a:r>
              <a:rPr lang="en-US" sz="6788" b="1" dirty="0" err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Hightlights</a:t>
            </a:r>
            <a:r>
              <a:rPr lang="en-US" sz="6788" b="1" dirty="0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14" y="14471883"/>
            <a:ext cx="9239095" cy="91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86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Most valuable outcomes: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7579" y="13782100"/>
            <a:ext cx="9388986" cy="6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3677" b="1" dirty="0">
                <a:solidFill>
                  <a:srgbClr val="231F2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”Flawless quality of tap water 😃“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443" y="9476918"/>
            <a:ext cx="8943393" cy="592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47"/>
              </a:lnSpc>
              <a:spcBef>
                <a:spcPct val="0"/>
              </a:spcBef>
            </a:pPr>
            <a:r>
              <a:rPr lang="en-US" sz="3677" b="1" dirty="0">
                <a:solidFill>
                  <a:srgbClr val="231F2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“Working in international teams”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4164" y="17371141"/>
            <a:ext cx="14312938" cy="137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7"/>
              </a:lnSpc>
              <a:spcBef>
                <a:spcPct val="0"/>
              </a:spcBef>
            </a:pPr>
            <a:r>
              <a:rPr lang="en-US" sz="3677" b="1">
                <a:solidFill>
                  <a:srgbClr val="231F2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“I gained different perspectives, did not think that the topic was as broad as it is before the Helsinki week”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1031" y="10725111"/>
            <a:ext cx="9244230" cy="689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11"/>
              </a:lnSpc>
              <a:spcBef>
                <a:spcPct val="0"/>
              </a:spcBef>
            </a:pPr>
            <a:r>
              <a:rPr lang="en-US" sz="3677" b="1" dirty="0">
                <a:solidFill>
                  <a:srgbClr val="231F2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“Networking with other students.”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4164" y="15745043"/>
            <a:ext cx="14312938" cy="156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1"/>
              </a:lnSpc>
              <a:spcBef>
                <a:spcPct val="0"/>
              </a:spcBef>
            </a:pPr>
            <a:r>
              <a:rPr lang="en-US" sz="3677" b="1">
                <a:solidFill>
                  <a:srgbClr val="231F2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“I improved my skills in teamwork and creative problem-solving with a focus on sustainable impact.”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443" y="11577866"/>
            <a:ext cx="10549396" cy="2317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3596" b="1" dirty="0">
                <a:solidFill>
                  <a:srgbClr val="231F2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“Our group presentation was a remarkable accomplishment that we achieved together as a team.”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31749" y="4301173"/>
            <a:ext cx="9533934" cy="857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4"/>
              </a:lnSpc>
            </a:pPr>
            <a:r>
              <a:rPr lang="en-US" sz="5186" b="1" dirty="0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4 online workshops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11253" y="5324644"/>
            <a:ext cx="7414763" cy="857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4"/>
              </a:lnSpc>
            </a:pPr>
            <a:r>
              <a:rPr lang="en-US" sz="5186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week in Helsinki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11253" y="6348115"/>
            <a:ext cx="7414763" cy="857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4"/>
              </a:lnSpc>
            </a:pPr>
            <a:r>
              <a:rPr lang="en-US" sz="5186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Sustainable solutions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9875" y="1421032"/>
            <a:ext cx="7977673" cy="127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8"/>
              </a:lnSpc>
            </a:pPr>
            <a:r>
              <a:rPr lang="en-US" sz="74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 Voices: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5C29B">
                <a:alpha val="80000"/>
              </a:srgbClr>
            </a:gs>
            <a:gs pos="100000">
              <a:srgbClr val="4C006B">
                <a:alpha val="58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49" y="598325"/>
            <a:ext cx="14756751" cy="141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22"/>
              </a:lnSpc>
            </a:pPr>
            <a:r>
              <a:rPr lang="en-US" sz="8800" b="1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U!REKA CHANGE AGENTS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118191" y="2741394"/>
            <a:ext cx="15070629" cy="323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9"/>
              </a:lnSpc>
            </a:pPr>
            <a:r>
              <a:rPr lang="en-US" sz="7200" b="1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2026 </a:t>
            </a:r>
            <a:r>
              <a:rPr lang="en-US" sz="7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Challenge: </a:t>
            </a:r>
          </a:p>
          <a:p>
            <a:pPr algn="ctr">
              <a:lnSpc>
                <a:spcPts val="13079"/>
              </a:lnSpc>
            </a:pPr>
            <a:r>
              <a:rPr lang="en-US" sz="7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Inclusive Climate Action </a:t>
            </a:r>
          </a:p>
        </p:txBody>
      </p:sp>
      <p:sp>
        <p:nvSpPr>
          <p:cNvPr id="4" name="Freeform 4"/>
          <p:cNvSpPr/>
          <p:nvPr/>
        </p:nvSpPr>
        <p:spPr>
          <a:xfrm>
            <a:off x="1822360" y="15432583"/>
            <a:ext cx="1321957" cy="2150383"/>
          </a:xfrm>
          <a:custGeom>
            <a:avLst/>
            <a:gdLst/>
            <a:ahLst/>
            <a:cxnLst/>
            <a:rect l="l" t="t" r="r" b="b"/>
            <a:pathLst>
              <a:path w="1321957" h="2150383">
                <a:moveTo>
                  <a:pt x="0" y="0"/>
                </a:moveTo>
                <a:lnTo>
                  <a:pt x="1321957" y="0"/>
                </a:lnTo>
                <a:lnTo>
                  <a:pt x="1321957" y="2150384"/>
                </a:lnTo>
                <a:lnTo>
                  <a:pt x="0" y="2150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6987" y="18306381"/>
            <a:ext cx="1970146" cy="1970146"/>
          </a:xfrm>
          <a:custGeom>
            <a:avLst/>
            <a:gdLst/>
            <a:ahLst/>
            <a:cxnLst/>
            <a:rect l="l" t="t" r="r" b="b"/>
            <a:pathLst>
              <a:path w="1970146" h="1970146">
                <a:moveTo>
                  <a:pt x="0" y="0"/>
                </a:moveTo>
                <a:lnTo>
                  <a:pt x="1970146" y="0"/>
                </a:lnTo>
                <a:lnTo>
                  <a:pt x="1970146" y="1970146"/>
                </a:lnTo>
                <a:lnTo>
                  <a:pt x="0" y="197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4205" y="9711373"/>
            <a:ext cx="1746673" cy="1713368"/>
          </a:xfrm>
          <a:custGeom>
            <a:avLst/>
            <a:gdLst/>
            <a:ahLst/>
            <a:cxnLst/>
            <a:rect l="l" t="t" r="r" b="b"/>
            <a:pathLst>
              <a:path w="1746673" h="1713368">
                <a:moveTo>
                  <a:pt x="0" y="0"/>
                </a:moveTo>
                <a:lnTo>
                  <a:pt x="1746673" y="0"/>
                </a:lnTo>
                <a:lnTo>
                  <a:pt x="1746673" y="1713369"/>
                </a:lnTo>
                <a:lnTo>
                  <a:pt x="0" y="171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4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5565" y="12493992"/>
            <a:ext cx="3283955" cy="2215177"/>
          </a:xfrm>
          <a:custGeom>
            <a:avLst/>
            <a:gdLst/>
            <a:ahLst/>
            <a:cxnLst/>
            <a:rect l="l" t="t" r="r" b="b"/>
            <a:pathLst>
              <a:path w="3283955" h="2215177">
                <a:moveTo>
                  <a:pt x="0" y="0"/>
                </a:moveTo>
                <a:lnTo>
                  <a:pt x="3283954" y="0"/>
                </a:lnTo>
                <a:lnTo>
                  <a:pt x="3283954" y="2215176"/>
                </a:lnTo>
                <a:lnTo>
                  <a:pt x="0" y="2215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79521" y="18230181"/>
            <a:ext cx="7414763" cy="263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4"/>
              </a:lnSpc>
            </a:pPr>
            <a:r>
              <a:rPr lang="en-US" sz="518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Sustainable solutions</a:t>
            </a:r>
          </a:p>
          <a:p>
            <a:pPr algn="l">
              <a:lnSpc>
                <a:spcPts val="7074"/>
              </a:lnSpc>
            </a:pPr>
            <a:r>
              <a:rPr lang="en-US" sz="518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ECTS</a:t>
            </a:r>
          </a:p>
          <a:p>
            <a:pPr algn="l">
              <a:lnSpc>
                <a:spcPts val="7074"/>
              </a:lnSpc>
            </a:pPr>
            <a:endParaRPr lang="en-US" sz="5186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157678" y="10839450"/>
            <a:ext cx="9842556" cy="6317513"/>
            <a:chOff x="-37469" y="1043460"/>
            <a:chExt cx="13123408" cy="8423351"/>
          </a:xfrm>
        </p:grpSpPr>
        <p:sp>
          <p:nvSpPr>
            <p:cNvPr id="10" name="TextBox 10"/>
            <p:cNvSpPr txBox="1"/>
            <p:nvPr/>
          </p:nvSpPr>
          <p:spPr>
            <a:xfrm>
              <a:off x="-37469" y="1043460"/>
              <a:ext cx="9367598" cy="52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7"/>
                </a:lnSpc>
              </a:pPr>
              <a:r>
                <a:rPr lang="en-US" sz="4400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9 Universities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34948" y="3685060"/>
              <a:ext cx="13085939" cy="3086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7"/>
                </a:lnSpc>
              </a:pPr>
              <a:r>
                <a:rPr lang="en-US" sz="4400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4 online workshops:</a:t>
              </a:r>
            </a:p>
            <a:p>
              <a:pPr algn="l">
                <a:lnSpc>
                  <a:spcPts val="2637"/>
                </a:lnSpc>
              </a:pPr>
              <a:endParaRPr lang="en-US" sz="4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marL="417432" lvl="1" indent="-208716" algn="l">
                <a:lnSpc>
                  <a:spcPts val="2637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Teaming up</a:t>
              </a:r>
            </a:p>
            <a:p>
              <a:pPr marL="417432" lvl="1" indent="-208716" algn="l">
                <a:lnSpc>
                  <a:spcPts val="2637"/>
                </a:lnSpc>
                <a:buFont typeface="Arial"/>
                <a:buChar char="•"/>
              </a:pPr>
              <a:endParaRPr lang="en-US" sz="4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marL="417432" lvl="1" indent="-208716" algn="l">
                <a:lnSpc>
                  <a:spcPts val="2637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Expert lectures</a:t>
              </a:r>
            </a:p>
            <a:p>
              <a:pPr algn="l">
                <a:lnSpc>
                  <a:spcPts val="2637"/>
                </a:lnSpc>
              </a:pPr>
              <a:endParaRPr lang="en-US" sz="1933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l">
                <a:lnSpc>
                  <a:spcPts val="2637"/>
                </a:lnSpc>
              </a:pPr>
              <a:endParaRPr lang="en-US" sz="1933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124733"/>
              <a:ext cx="13085939" cy="2342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98"/>
                </a:lnSpc>
              </a:pPr>
              <a:r>
                <a:rPr lang="en-US" sz="5277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Event week in Helsinki </a:t>
              </a:r>
            </a:p>
            <a:p>
              <a:pPr algn="l">
                <a:lnSpc>
                  <a:spcPts val="7198"/>
                </a:lnSpc>
              </a:pPr>
              <a:r>
                <a:rPr lang="en-US" sz="5277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May 4th to May 8th, 2026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95763" y="6134736"/>
            <a:ext cx="15070629" cy="19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1"/>
              </a:lnSpc>
            </a:pPr>
            <a:r>
              <a:rPr lang="en-US" sz="6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Ensuring No One is Left Behind in the Transition to Climate-Neutral Cities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236</Words>
  <Application>Microsoft Office PowerPoint</Application>
  <PresentationFormat>Custom</PresentationFormat>
  <Paragraphs>57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Canva Sans Bold</vt:lpstr>
      <vt:lpstr>Canva Sans</vt:lpstr>
      <vt:lpstr>Arial</vt:lpstr>
      <vt:lpstr>Helvetica World</vt:lpstr>
      <vt:lpstr>Calibri</vt:lpstr>
      <vt:lpstr>Helvetica World 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 Agents 2026</dc:title>
  <cp:lastModifiedBy>Mikael Tietäväinen</cp:lastModifiedBy>
  <cp:revision>6</cp:revision>
  <dcterms:created xsi:type="dcterms:W3CDTF">2006-08-16T00:00:00Z</dcterms:created>
  <dcterms:modified xsi:type="dcterms:W3CDTF">2026-02-06T13:47:10Z</dcterms:modified>
  <dc:identifier>DAG6Rr0ywdk</dc:identifier>
</cp:coreProperties>
</file>